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984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</a:t>
            </a:r>
            <a:r>
              <a:rPr b="0" lang="en-GB" sz="4400" spc="-1" strike="noStrike">
                <a:latin typeface="Arial"/>
              </a:rPr>
              <a:t>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172.26.114.34:81/static/figures/1119__peakBW__CAMTA__194C-4Cel__sigTarg/figure.html" TargetMode="External"/><Relationship Id="rId2" Type="http://schemas.openxmlformats.org/officeDocument/2006/relationships/hyperlink" Target="http://172.26.114.34:81/static/figures/1122__rnaSeq__149R__chipTarg/figure.html" TargetMode="External"/><Relationship Id="rId3" Type="http://schemas.openxmlformats.org/officeDocument/2006/relationships/hyperlink" Target="http://172.26.114.34:81/static/figures/1121__CAMTA__190R-191R__PCA/ISOMAP.html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172.26.114.34:81/admin/metaio/tag/softTemplate-Sample-RNASeq-Martin/change/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172.26.114.34:81/static/figures/1126__PIF7-PIF4__overlap-peaklevel/figure.html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172.26.114.34:81/static/figures/1126__PIF7-PIF4__overlap-peaklevel/figure.html" TargetMode="Externa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172.26.114.34:81/static/figures/1126__PIF7__tempResp-AND-pif7Resp/figure.html" TargetMode="External"/><Relationship Id="rId2" Type="http://schemas.openxmlformats.org/officeDocument/2006/relationships/image" Target="../media/image4.png"/><Relationship Id="rId3" Type="http://schemas.openxmlformats.org/officeDocument/2006/relationships/hyperlink" Target="http://172.26.114.34:81/static/figures/1129__RNAPREP__196R/figure.html" TargetMode="External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33080" y="1552320"/>
            <a:ext cx="9071280" cy="18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More Fancy Figures</a:t>
            </a:r>
            <a:br/>
            <a:r>
              <a:rPr b="0" lang="en-GB" sz="4400" spc="-1" strike="noStrike">
                <a:latin typeface="Arial"/>
              </a:rPr>
              <a:t>(stored on a server)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232360" y="3024360"/>
            <a:ext cx="5399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Wigge’s Lab meeting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2018.12.3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Feng Geng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36000" y="1452960"/>
            <a:ext cx="6678720" cy="337104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504000" y="1656000"/>
            <a:ext cx="2016000" cy="180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Fold change does not predict RNAseq response as well as average binding.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432000"/>
            <a:ext cx="5688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chipseq2rnaseq: Fixing the RNA-Seq targets according to a criteria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rcRect l="0" t="0" r="49746" b="0"/>
          <a:stretch/>
        </p:blipFill>
        <p:spPr>
          <a:xfrm>
            <a:off x="5544360" y="1532880"/>
            <a:ext cx="3563640" cy="336312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612000" y="1368000"/>
            <a:ext cx="331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allData: ZT8 ZT12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Curated:ZT12-only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371880" y="1944000"/>
            <a:ext cx="4848120" cy="324000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504360" y="433080"/>
            <a:ext cx="532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rnaseq2chipseq: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Fixing the ChIP-Seq targets according to a criteria.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Extrapolated from marker targets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6552000" y="1080000"/>
            <a:ext cx="25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Marker targets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360" y="43272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Fixing the ChIP-Seq targets according to a criteria.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Extrapolated from marker targets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648360" y="1152360"/>
            <a:ext cx="331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allData: ZT8 ZT12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Curated:ZT12-only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72240" y="2232000"/>
            <a:ext cx="4848120" cy="32400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rcRect l="0" t="0" r="0" b="14297"/>
          <a:stretch/>
        </p:blipFill>
        <p:spPr>
          <a:xfrm>
            <a:off x="5507640" y="360000"/>
            <a:ext cx="3996360" cy="17276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0" r="0" b="13965"/>
          <a:stretch/>
        </p:blipFill>
        <p:spPr>
          <a:xfrm>
            <a:off x="5507640" y="2112120"/>
            <a:ext cx="4091400" cy="17755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rcRect l="0" t="0" r="64471" b="0"/>
          <a:stretch/>
        </p:blipFill>
        <p:spPr>
          <a:xfrm>
            <a:off x="3779640" y="828000"/>
            <a:ext cx="1044360" cy="139428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5"/>
          <a:srcRect l="0" t="0" r="0" b="15022"/>
          <a:stretch/>
        </p:blipFill>
        <p:spPr>
          <a:xfrm>
            <a:off x="5616000" y="3867120"/>
            <a:ext cx="3912120" cy="1676880"/>
          </a:xfrm>
          <a:prstGeom prst="rect">
            <a:avLst/>
          </a:prstGeom>
          <a:ln>
            <a:noFill/>
          </a:ln>
        </p:spPr>
      </p:pic>
      <p:sp>
        <p:nvSpPr>
          <p:cNvPr id="121" name="Line 3"/>
          <p:cNvSpPr/>
          <p:nvPr/>
        </p:nvSpPr>
        <p:spPr>
          <a:xfrm flipV="1">
            <a:off x="4896000" y="1152000"/>
            <a:ext cx="611640" cy="25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4"/>
          <p:cNvSpPr/>
          <p:nvPr/>
        </p:nvSpPr>
        <p:spPr>
          <a:xfrm>
            <a:off x="4896000" y="4248000"/>
            <a:ext cx="720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5"/>
          <p:cNvSpPr/>
          <p:nvPr/>
        </p:nvSpPr>
        <p:spPr>
          <a:xfrm flipV="1">
            <a:off x="4896000" y="3240000"/>
            <a:ext cx="611640" cy="79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360" y="432720"/>
            <a:ext cx="532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MeanNormSignature leads to a statistical model based on hyperplane instead of ellipses ( on which Normal distributions are based).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60000" y="1573920"/>
            <a:ext cx="6885360" cy="35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360" y="43272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Use hyper-plane scoring in </a:t>
            </a:r>
            <a:r>
              <a:rPr b="0" lang="en-GB" sz="1800" spc="-1" strike="noStrike">
                <a:latin typeface="Arial"/>
              </a:rPr>
              <a:t>the latent-variable-model for </a:t>
            </a:r>
            <a:r>
              <a:rPr b="0" lang="en-GB" sz="1800" spc="-1" strike="noStrike">
                <a:latin typeface="Arial"/>
              </a:rPr>
              <a:t>unsupervised clustering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14287" t="61786" r="3216" b="18813"/>
          <a:stretch/>
        </p:blipFill>
        <p:spPr>
          <a:xfrm>
            <a:off x="1728000" y="1440000"/>
            <a:ext cx="8095680" cy="8125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14287" t="60574" r="2862" b="20025"/>
          <a:stretch/>
        </p:blipFill>
        <p:spPr>
          <a:xfrm>
            <a:off x="1728000" y="3867480"/>
            <a:ext cx="8136000" cy="8125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rcRect l="14287" t="60574" r="3574" b="20025"/>
          <a:stretch/>
        </p:blipFill>
        <p:spPr>
          <a:xfrm>
            <a:off x="1728000" y="2520360"/>
            <a:ext cx="7992000" cy="93564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288000" y="1512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288000" y="2664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288000" y="3960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360" y="43272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Use hyper-plane scoring in the latent-variable-model for unsupervised clustering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14287" t="61786" r="3216" b="18813"/>
          <a:stretch/>
        </p:blipFill>
        <p:spPr>
          <a:xfrm>
            <a:off x="1728000" y="1440000"/>
            <a:ext cx="8095680" cy="8125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rcRect l="14287" t="60574" r="2862" b="20025"/>
          <a:stretch/>
        </p:blipFill>
        <p:spPr>
          <a:xfrm>
            <a:off x="1728000" y="3867480"/>
            <a:ext cx="8136000" cy="812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rcRect l="14287" t="60574" r="3574" b="20025"/>
          <a:stretch/>
        </p:blipFill>
        <p:spPr>
          <a:xfrm>
            <a:off x="1728000" y="2520360"/>
            <a:ext cx="7992000" cy="9356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288000" y="1512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latin typeface="Arial"/>
              </a:rPr>
              <a:t>HyperPlane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Mixture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288000" y="2664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latin typeface="Arial"/>
              </a:rPr>
              <a:t>HyperPlane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Mixture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288000" y="3960000"/>
            <a:ext cx="1224000" cy="72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latin typeface="Arial"/>
              </a:rPr>
              <a:t>Gaussian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Mixture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360" y="43272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Use hyper-plane scoring in the latent-variable-model for </a:t>
            </a:r>
            <a:r>
              <a:rPr b="0" lang="en-GB" sz="1800" spc="-1" strike="noStrike">
                <a:latin typeface="Arial"/>
              </a:rPr>
              <a:t>unsupervised clustering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60711" t="0" r="3574" b="0"/>
          <a:stretch/>
        </p:blipFill>
        <p:spPr>
          <a:xfrm>
            <a:off x="576000" y="1219320"/>
            <a:ext cx="5327640" cy="439668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4104000" y="1219320"/>
            <a:ext cx="360000" cy="4451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TextShape 3"/>
          <p:cNvSpPr txBox="1"/>
          <p:nvPr/>
        </p:nvSpPr>
        <p:spPr>
          <a:xfrm>
            <a:off x="6048000" y="2736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Effect of elf3-1 at Wk3,SD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6048000" y="2304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Effect of elf3-1 at Wk2,SD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6048000" y="3564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1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1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W</a:t>
            </a:r>
            <a:r>
              <a:rPr b="0" lang="en-GB" sz="1800" spc="-1" strike="noStrike">
                <a:latin typeface="Arial"/>
              </a:rPr>
              <a:t>k</a:t>
            </a:r>
            <a:r>
              <a:rPr b="0" lang="en-GB" sz="1800" spc="-1" strike="noStrike">
                <a:latin typeface="Arial"/>
              </a:rPr>
              <a:t>3</a:t>
            </a:r>
            <a:r>
              <a:rPr b="0" lang="en-GB" sz="1800" spc="-1" strike="noStrike">
                <a:latin typeface="Arial"/>
              </a:rPr>
              <a:t>,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048000" y="3132000"/>
            <a:ext cx="331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Effect of phyC-KO at Wk2,SD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7" name="TextShape 7"/>
          <p:cNvSpPr txBox="1"/>
          <p:nvPr/>
        </p:nvSpPr>
        <p:spPr>
          <a:xfrm>
            <a:off x="6048000" y="3960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Effect of LD at Wk2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" name="TextShape 8"/>
          <p:cNvSpPr txBox="1"/>
          <p:nvPr/>
        </p:nvSpPr>
        <p:spPr>
          <a:xfrm>
            <a:off x="6048000" y="4356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Effect of LD at Wk3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360" y="433080"/>
            <a:ext cx="532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Summary: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792000" y="1656000"/>
            <a:ext cx="770400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TextShape 3"/>
          <p:cNvSpPr txBox="1"/>
          <p:nvPr/>
        </p:nvSpPr>
        <p:spPr>
          <a:xfrm>
            <a:off x="504000" y="864000"/>
            <a:ext cx="9432000" cy="469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- Hyperplane outperforms multivariate </a:t>
            </a:r>
            <a:r>
              <a:rPr b="0" lang="en-GB" sz="1800" spc="-1" strike="noStrike">
                <a:latin typeface="Arial"/>
              </a:rPr>
              <a:t>Gaussian in identifying co-regulated groups.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 It’s possibly to automatically define group of </a:t>
            </a:r>
            <a:r>
              <a:rPr b="0" lang="en-GB" sz="1800" spc="-1" strike="noStrike">
                <a:latin typeface="Arial"/>
              </a:rPr>
              <a:t>genes that share RNASeq signature and </a:t>
            </a:r>
            <a:r>
              <a:rPr b="0" lang="en-GB" sz="1800" spc="-1" strike="noStrike">
                <a:latin typeface="Arial"/>
              </a:rPr>
              <a:t>ChIP-Seq signature through an </a:t>
            </a:r>
            <a:r>
              <a:rPr b="0" lang="en-GB" sz="1800" spc="-1" strike="noStrike">
                <a:latin typeface="Arial"/>
              </a:rPr>
              <a:t>iterative/alternative scheme (similar to </a:t>
            </a:r>
            <a:r>
              <a:rPr b="0" lang="en-GB" sz="1800" spc="-1" strike="noStrike">
                <a:latin typeface="Arial"/>
              </a:rPr>
              <a:t>expectation maximisation).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 Each side of the algorithm itself can also be </a:t>
            </a:r>
            <a:r>
              <a:rPr b="0" lang="en-GB" sz="1800" spc="-1" strike="noStrike">
                <a:latin typeface="Arial"/>
              </a:rPr>
              <a:t>used alone to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 Leverage the server capacity for better </a:t>
            </a:r>
            <a:r>
              <a:rPr b="0" lang="en-GB" sz="1800" spc="-1" strike="noStrike">
                <a:latin typeface="Arial"/>
              </a:rPr>
              <a:t>organisation of reproducible plots and easier </a:t>
            </a:r>
            <a:r>
              <a:rPr b="0" lang="en-GB" sz="1800" spc="-1" strike="noStrike">
                <a:latin typeface="Arial"/>
              </a:rPr>
              <a:t>documentation of experiment info.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 Special thanks to </a:t>
            </a:r>
            <a:r>
              <a:rPr b="1" lang="en-GB" sz="1800" spc="-1" strike="noStrike">
                <a:latin typeface="Arial"/>
              </a:rPr>
              <a:t>Martin</a:t>
            </a:r>
            <a:r>
              <a:rPr b="0" lang="en-GB" sz="1800" spc="-1" strike="noStrike">
                <a:latin typeface="Arial"/>
              </a:rPr>
              <a:t> for trying out all </a:t>
            </a:r>
            <a:r>
              <a:rPr b="0" lang="en-GB" sz="1800" spc="-1" strike="noStrike">
                <a:latin typeface="Arial"/>
              </a:rPr>
              <a:t>these new techs! 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 update on CAMTA: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1"/>
              </a:rPr>
              <a:t>http://172.26.114.34:81/static/figures/1119__peakBW__CAMTA__194C-4Cel__sigTarg/figure.html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2"/>
              </a:rPr>
              <a:t>http://172.26.114.34:81/static/figures/1122__rnaSeq__149R__chipTarg/figure.html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3"/>
              </a:rPr>
              <a:t>http://172.26.114.34:81/static/figures/1121__CAMTA__190R-191R__PCA/ISOMAP.html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260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Save the links!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080000" y="1171800"/>
            <a:ext cx="741564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Address: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http://172.26.114.34:81/</a:t>
            </a:r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 (haven’t </a:t>
            </a:r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setup a home page yet)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Meta data server: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Username: teamPAW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Password: passwordPAW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</a:rPr>
              <a:t>http://172.26.114.34:81/admin/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</a:rPr>
              <a:t>metaio/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Template filling: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1"/>
              </a:rPr>
              <a:t>http://172.26.114.34:81/admin/metaio/tag/softTemplate-Sample-RNASeq-Martin/change/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Figure repository: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</a:rPr>
              <a:t>http://172.26.114.34:81/static/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</a:rPr>
              <a:t>figures/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720000" y="1944000"/>
            <a:ext cx="9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Once upon a time….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720000" y="972000"/>
            <a:ext cx="3528000" cy="360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Numbers were supposedly produced by me sometime in the </a:t>
            </a:r>
            <a:r>
              <a:rPr b="0" lang="en-GB" sz="1800" spc="-1" strike="noStrike">
                <a:latin typeface="Arial"/>
              </a:rPr>
              <a:t>history.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Problem: needs to document the cutoff and the ChIP used to </a:t>
            </a:r>
            <a:r>
              <a:rPr b="0" lang="en-GB" sz="1800" spc="-1" strike="noStrike">
                <a:latin typeface="Arial"/>
              </a:rPr>
              <a:t>derive the numbers.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grpSp>
        <p:nvGrpSpPr>
          <p:cNvPr id="82" name="Group 2"/>
          <p:cNvGrpSpPr/>
          <p:nvPr/>
        </p:nvGrpSpPr>
        <p:grpSpPr>
          <a:xfrm>
            <a:off x="5112000" y="972000"/>
            <a:ext cx="4464000" cy="4464000"/>
            <a:chOff x="5112000" y="972000"/>
            <a:chExt cx="4464000" cy="4464000"/>
          </a:xfrm>
        </p:grpSpPr>
        <p:pic>
          <p:nvPicPr>
            <p:cNvPr id="83" name="" descr=""/>
            <p:cNvPicPr/>
            <p:nvPr/>
          </p:nvPicPr>
          <p:blipFill>
            <a:blip r:embed="rId1"/>
            <a:srcRect l="38229" t="25542" r="23295" b="19742"/>
            <a:stretch/>
          </p:blipFill>
          <p:spPr>
            <a:xfrm rot="5400000">
              <a:off x="5249160" y="834480"/>
              <a:ext cx="4117680" cy="439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" name="TextShape 3"/>
            <p:cNvSpPr txBox="1"/>
            <p:nvPr/>
          </p:nvSpPr>
          <p:spPr>
            <a:xfrm>
              <a:off x="5904000" y="5089680"/>
              <a:ext cx="36720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pPr algn="r"/>
              <a:r>
                <a:rPr b="0" i="1" lang="en-GB" sz="1800" spc="-1" strike="noStrike">
                  <a:latin typeface="Arial"/>
                </a:rPr>
                <a:t>Martin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85" name="CustomShape 4"/>
          <p:cNvSpPr/>
          <p:nvPr/>
        </p:nvSpPr>
        <p:spPr>
          <a:xfrm>
            <a:off x="504000" y="100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Once upon a time...</a:t>
            </a:r>
            <a:endParaRPr b="0" lang="en-GB" sz="4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972000"/>
            <a:ext cx="352800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Number</a:t>
            </a:r>
            <a:r>
              <a:rPr b="0" lang="en-GB" sz="1800" spc="-1" strike="noStrike">
                <a:latin typeface="Arial"/>
              </a:rPr>
              <a:t>s were </a:t>
            </a:r>
            <a:r>
              <a:rPr b="0" lang="en-GB" sz="1800" spc="-1" strike="noStrike">
                <a:latin typeface="Arial"/>
              </a:rPr>
              <a:t>suppos</a:t>
            </a:r>
            <a:r>
              <a:rPr b="0" lang="en-GB" sz="1800" spc="-1" strike="noStrike">
                <a:latin typeface="Arial"/>
              </a:rPr>
              <a:t>edly </a:t>
            </a:r>
            <a:r>
              <a:rPr b="0" lang="en-GB" sz="1800" spc="-1" strike="noStrike">
                <a:latin typeface="Arial"/>
              </a:rPr>
              <a:t>produce</a:t>
            </a:r>
            <a:r>
              <a:rPr b="0" lang="en-GB" sz="1800" spc="-1" strike="noStrike">
                <a:latin typeface="Arial"/>
              </a:rPr>
              <a:t>d by me </a:t>
            </a:r>
            <a:r>
              <a:rPr b="0" lang="en-GB" sz="1800" spc="-1" strike="noStrike">
                <a:latin typeface="Arial"/>
              </a:rPr>
              <a:t>someti</a:t>
            </a:r>
            <a:r>
              <a:rPr b="0" lang="en-GB" sz="1800" spc="-1" strike="noStrike">
                <a:latin typeface="Arial"/>
              </a:rPr>
              <a:t>me in </a:t>
            </a:r>
            <a:r>
              <a:rPr b="0" lang="en-GB" sz="1800" spc="-1" strike="noStrike">
                <a:latin typeface="Arial"/>
              </a:rPr>
              <a:t>the </a:t>
            </a:r>
            <a:r>
              <a:rPr b="0" lang="en-GB" sz="1800" spc="-1" strike="noStrike">
                <a:latin typeface="Arial"/>
              </a:rPr>
              <a:t>history.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Problem</a:t>
            </a:r>
            <a:r>
              <a:rPr b="0" lang="en-GB" sz="1800" spc="-1" strike="noStrike">
                <a:latin typeface="Arial"/>
              </a:rPr>
              <a:t>: needs </a:t>
            </a:r>
            <a:r>
              <a:rPr b="0" lang="en-GB" sz="1800" spc="-1" strike="noStrike">
                <a:latin typeface="Arial"/>
              </a:rPr>
              <a:t>to </a:t>
            </a:r>
            <a:r>
              <a:rPr b="0" lang="en-GB" sz="1800" spc="-1" strike="noStrike">
                <a:latin typeface="Arial"/>
              </a:rPr>
              <a:t>docume</a:t>
            </a:r>
            <a:r>
              <a:rPr b="0" lang="en-GB" sz="1800" spc="-1" strike="noStrike">
                <a:latin typeface="Arial"/>
              </a:rPr>
              <a:t>nt the </a:t>
            </a:r>
            <a:r>
              <a:rPr b="0" lang="en-GB" sz="1800" spc="-1" strike="noStrike">
                <a:latin typeface="Arial"/>
              </a:rPr>
              <a:t>cutoff </a:t>
            </a:r>
            <a:r>
              <a:rPr b="0" lang="en-GB" sz="1800" spc="-1" strike="noStrike">
                <a:latin typeface="Arial"/>
              </a:rPr>
              <a:t>and the </a:t>
            </a:r>
            <a:r>
              <a:rPr b="0" lang="en-GB" sz="1800" spc="-1" strike="noStrike">
                <a:latin typeface="Arial"/>
              </a:rPr>
              <a:t>ChIP </a:t>
            </a:r>
            <a:r>
              <a:rPr b="0" lang="en-GB" sz="1800" spc="-1" strike="noStrike">
                <a:latin typeface="Arial"/>
              </a:rPr>
              <a:t>used to </a:t>
            </a:r>
            <a:r>
              <a:rPr b="0" lang="en-GB" sz="1800" spc="-1" strike="noStrike">
                <a:latin typeface="Arial"/>
              </a:rPr>
              <a:t>derive </a:t>
            </a:r>
            <a:r>
              <a:rPr b="0" lang="en-GB" sz="1800" spc="-1" strike="noStrike">
                <a:latin typeface="Arial"/>
              </a:rPr>
              <a:t>the </a:t>
            </a:r>
            <a:r>
              <a:rPr b="0" lang="en-GB" sz="1800" spc="-1" strike="noStrike">
                <a:latin typeface="Arial"/>
              </a:rPr>
              <a:t>number</a:t>
            </a:r>
            <a:r>
              <a:rPr b="0" lang="en-GB" sz="1800" spc="-1" strike="noStrike">
                <a:latin typeface="Arial"/>
              </a:rPr>
              <a:t>s.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Just go </a:t>
            </a:r>
            <a:r>
              <a:rPr b="0" lang="en-GB" sz="1800" spc="-1" strike="noStrike">
                <a:latin typeface="Arial"/>
              </a:rPr>
              <a:t>to the </a:t>
            </a:r>
            <a:r>
              <a:rPr b="0" lang="en-GB" sz="1800" spc="-1" strike="noStrike">
                <a:latin typeface="Arial"/>
              </a:rPr>
              <a:t>link!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1"/>
              </a:rPr>
              <a:t>http://172.26.114.34:81/static/figures/1126__PIF7-PIF4__overlap-peaklevel/figure.html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No </a:t>
            </a:r>
            <a:r>
              <a:rPr b="0" lang="en-GB" sz="1800" spc="-1" strike="noStrike">
                <a:latin typeface="Arial"/>
              </a:rPr>
              <a:t>more </a:t>
            </a:r>
            <a:r>
              <a:rPr b="0" lang="en-GB" sz="1800" spc="-1" strike="noStrike">
                <a:latin typeface="Arial"/>
              </a:rPr>
              <a:t>need to </a:t>
            </a:r>
            <a:r>
              <a:rPr b="0" lang="en-GB" sz="1800" spc="-1" strike="noStrike">
                <a:latin typeface="Arial"/>
              </a:rPr>
              <a:t>embed </a:t>
            </a:r>
            <a:r>
              <a:rPr b="0" lang="en-GB" sz="1800" spc="-1" strike="noStrike">
                <a:latin typeface="Arial"/>
              </a:rPr>
              <a:t>images </a:t>
            </a:r>
            <a:r>
              <a:rPr b="0" lang="en-GB" sz="1800" spc="-1" strike="noStrike">
                <a:latin typeface="Arial"/>
              </a:rPr>
              <a:t>in the </a:t>
            </a:r>
            <a:r>
              <a:rPr b="0" lang="en-GB" sz="1800" spc="-1" strike="noStrike">
                <a:latin typeface="Arial"/>
              </a:rPr>
              <a:t>EN as </a:t>
            </a:r>
            <a:r>
              <a:rPr b="0" lang="en-GB" sz="1800" spc="-1" strike="noStrike">
                <a:latin typeface="Arial"/>
              </a:rPr>
              <a:t>long as </a:t>
            </a:r>
            <a:r>
              <a:rPr b="0" lang="en-GB" sz="1800" spc="-1" strike="noStrike">
                <a:latin typeface="Arial"/>
              </a:rPr>
              <a:t>you can </a:t>
            </a:r>
            <a:r>
              <a:rPr b="0" lang="en-GB" sz="1800" spc="-1" strike="noStrike">
                <a:latin typeface="Arial"/>
              </a:rPr>
              <a:t>access </a:t>
            </a:r>
            <a:r>
              <a:rPr b="0" lang="en-GB" sz="1800" spc="-1" strike="noStrike">
                <a:latin typeface="Arial"/>
              </a:rPr>
              <a:t>SLCU </a:t>
            </a:r>
            <a:r>
              <a:rPr b="0" lang="en-GB" sz="1800" spc="-1" strike="noStrike">
                <a:latin typeface="Arial"/>
              </a:rPr>
              <a:t>intranet.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87" name="Group 2"/>
          <p:cNvGrpSpPr/>
          <p:nvPr/>
        </p:nvGrpSpPr>
        <p:grpSpPr>
          <a:xfrm>
            <a:off x="5112000" y="972000"/>
            <a:ext cx="4464000" cy="4464000"/>
            <a:chOff x="5112000" y="972000"/>
            <a:chExt cx="4464000" cy="4464000"/>
          </a:xfrm>
        </p:grpSpPr>
        <p:pic>
          <p:nvPicPr>
            <p:cNvPr id="88" name="" descr=""/>
            <p:cNvPicPr/>
            <p:nvPr/>
          </p:nvPicPr>
          <p:blipFill>
            <a:blip r:embed="rId2"/>
            <a:srcRect l="38229" t="25542" r="23295" b="19742"/>
            <a:stretch/>
          </p:blipFill>
          <p:spPr>
            <a:xfrm rot="5400000">
              <a:off x="5249160" y="834480"/>
              <a:ext cx="4117680" cy="439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" name="TextShape 3"/>
            <p:cNvSpPr txBox="1"/>
            <p:nvPr/>
          </p:nvSpPr>
          <p:spPr>
            <a:xfrm>
              <a:off x="5904000" y="5089680"/>
              <a:ext cx="36720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pPr algn="r"/>
              <a:r>
                <a:rPr b="0" i="1" lang="en-GB" sz="1800" spc="-1" strike="noStrike">
                  <a:latin typeface="Arial"/>
                </a:rPr>
                <a:t>Martin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90" name="CustomShape 4"/>
          <p:cNvSpPr/>
          <p:nvPr/>
        </p:nvSpPr>
        <p:spPr>
          <a:xfrm>
            <a:off x="504000" y="100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Once upon a time...</a:t>
            </a:r>
            <a:endParaRPr b="0" lang="en-GB" sz="4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20000" y="972000"/>
            <a:ext cx="352800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w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: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J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k</a:t>
            </a:r>
            <a:r>
              <a:rPr b="0" lang="en-GB" sz="1800" spc="-1" strike="noStrike">
                <a:latin typeface="Arial"/>
              </a:rPr>
              <a:t>!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1"/>
              </a:rPr>
              <a:t>http://172.26.114.34:81/static/figures/1126__PIF7-PIF4__overlap-peaklevel/figure.html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92" name="Group 2"/>
          <p:cNvGrpSpPr/>
          <p:nvPr/>
        </p:nvGrpSpPr>
        <p:grpSpPr>
          <a:xfrm>
            <a:off x="5112000" y="972000"/>
            <a:ext cx="4464000" cy="4464000"/>
            <a:chOff x="5112000" y="972000"/>
            <a:chExt cx="4464000" cy="4464000"/>
          </a:xfrm>
        </p:grpSpPr>
        <p:pic>
          <p:nvPicPr>
            <p:cNvPr id="93" name="" descr=""/>
            <p:cNvPicPr/>
            <p:nvPr/>
          </p:nvPicPr>
          <p:blipFill>
            <a:blip r:embed="rId2"/>
            <a:srcRect l="38229" t="25542" r="23295" b="19742"/>
            <a:stretch/>
          </p:blipFill>
          <p:spPr>
            <a:xfrm rot="5400000">
              <a:off x="5249160" y="834480"/>
              <a:ext cx="4117680" cy="439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TextShape 3"/>
            <p:cNvSpPr txBox="1"/>
            <p:nvPr/>
          </p:nvSpPr>
          <p:spPr>
            <a:xfrm>
              <a:off x="5904000" y="5089680"/>
              <a:ext cx="36720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pPr algn="r"/>
              <a:r>
                <a:rPr b="0" i="1" lang="en-GB" sz="1800" spc="-1" strike="noStrike">
                  <a:latin typeface="Arial"/>
                </a:rPr>
                <a:t>Martin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95" name="CustomShape 4"/>
          <p:cNvSpPr/>
          <p:nvPr/>
        </p:nvSpPr>
        <p:spPr>
          <a:xfrm>
            <a:off x="504000" y="10080"/>
            <a:ext cx="9069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Once upon a time...</a:t>
            </a:r>
            <a:endParaRPr b="0" lang="en-GB" sz="4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29720" y="4680000"/>
            <a:ext cx="9134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  <a:hlinkClick r:id="rId1"/>
              </a:rPr>
              <a:t>http://172.26.114.34:81/static/figures/1126__PIF7__tempResp-AND-pif7Resp/figure.html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792000" y="360000"/>
            <a:ext cx="648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Brief update of a quality control measure on RNA-Seq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0" y="1116360"/>
            <a:ext cx="10080360" cy="287964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756000" y="4212000"/>
            <a:ext cx="7725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  <a:hlinkClick r:id="rId3"/>
              </a:rPr>
              <a:t>http://172.26.114.34:81/static/figures/1129__RNAPREP__196R/figure.html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20000" y="828000"/>
            <a:ext cx="5328000" cy="469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We have done some ChIP-Seqs: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1505-17C-ZT0_S15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1505-17C-ZT16_S16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1505-27C-ZT0_S17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1505-27C-ZT16_S18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1505-ZT12-17C_S11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1505-Zt12-27C_S12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1505-ZT0-17C_S13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PIF7-PIF7-MYC-LD-27C-ZT8_S10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PIF7-PIF7-MYC-LD-17C-ZT12_S11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PIF7-PIF7-MYC-LD-27C-ZT12_S12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PIF7-PIF7-MYC-LD-17C-ZT8_S9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328000" y="86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And also some RNA-Seqs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864000" y="4392000"/>
            <a:ext cx="6984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Will: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1. Assess ChIPSeq models after fixing RNA-Seq targets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2. Assess RNASeq models after fixing ChIP-Seq targets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432000"/>
            <a:ext cx="5688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chipseq2rnaseq: Fixing the RNA-Seq targets </a:t>
            </a:r>
            <a:r>
              <a:rPr b="0" lang="en-GB" sz="1800" spc="-1" strike="noStrike">
                <a:latin typeface="Arial"/>
              </a:rPr>
              <a:t>according to a criteria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736000" y="1452960"/>
            <a:ext cx="6678720" cy="337104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504000" y="1656000"/>
            <a:ext cx="2016000" cy="180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Fold change does not predict RNAseq response as well as average binding.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2018-12-02T20:53:57Z</dcterms:created>
  <dc:creator/>
  <dc:description/>
  <dc:language>en-GB</dc:language>
  <cp:lastModifiedBy/>
  <dcterms:modified xsi:type="dcterms:W3CDTF">2018-12-03T01:04:13Z</dcterms:modified>
  <cp:revision>49</cp:revision>
  <dc:subject/>
  <dc:title/>
</cp:coreProperties>
</file>